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79" r:id="rId2"/>
    <p:sldId id="304" r:id="rId3"/>
    <p:sldId id="305" r:id="rId4"/>
    <p:sldId id="321" r:id="rId5"/>
    <p:sldId id="322" r:id="rId6"/>
    <p:sldId id="312" r:id="rId7"/>
    <p:sldId id="313" r:id="rId8"/>
    <p:sldId id="314" r:id="rId9"/>
    <p:sldId id="316" r:id="rId10"/>
    <p:sldId id="319" r:id="rId11"/>
    <p:sldId id="320" r:id="rId12"/>
    <p:sldId id="331" r:id="rId13"/>
    <p:sldId id="327" r:id="rId14"/>
    <p:sldId id="328" r:id="rId15"/>
    <p:sldId id="325" r:id="rId16"/>
    <p:sldId id="326" r:id="rId17"/>
    <p:sldId id="329" r:id="rId18"/>
    <p:sldId id="33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51" y="8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15686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293937" y="3086268"/>
              <a:ext cx="455612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compare des masses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1FF3183-BCFF-EE6B-BB30-718534280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04940"/>
            <a:ext cx="7855354" cy="312436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Est-ce possible ? Pourquoi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F765F30-92AC-E275-8300-254D1553F9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6760444" y="2580904"/>
            <a:ext cx="1025382" cy="138545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8CCA85D-8C5D-C662-74A7-0BFBEFAC1A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817201" y="1411185"/>
            <a:ext cx="1025382" cy="138545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0261C32-D807-2CAF-40FC-91550E06D2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1842583" y="1411185"/>
            <a:ext cx="1025382" cy="138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138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1FF3183-BCFF-EE6B-BB30-718534280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83" y="2704940"/>
            <a:ext cx="7855354" cy="312436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: impossible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06BEAC8-539B-80AC-689C-9B6261C2FD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1372812" y="1412718"/>
            <a:ext cx="1025382" cy="138545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18C82EB-D70C-9AE8-4743-751B51F48E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6283808" y="2582438"/>
            <a:ext cx="1025382" cy="138545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178EF8D-254E-23E8-689D-8191C9B208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7309190" y="2582438"/>
            <a:ext cx="1025382" cy="138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492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15686"/>
            <a:ext cx="9144000" cy="6527800"/>
            <a:chOff x="0" y="315686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15686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1888217" y="3086268"/>
              <a:ext cx="53675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J’estime la masse d’un objet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8403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35AF9B-EC05-35BC-6B12-EF5F76756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09153D-FAD9-5F9C-CEEB-64D2435C3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Combien pèse une balle de tennis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5393FC-69C3-08D1-3D50-828117FAFB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0551D78-2FD4-E363-74D9-536D7CA75A75}"/>
              </a:ext>
            </a:extLst>
          </p:cNvPr>
          <p:cNvSpPr txBox="1"/>
          <p:nvPr/>
        </p:nvSpPr>
        <p:spPr>
          <a:xfrm>
            <a:off x="2694163" y="3518262"/>
            <a:ext cx="4525243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A. </a:t>
            </a:r>
            <a:r>
              <a:rPr lang="fr-FR" sz="3200" dirty="0"/>
              <a:t>Environ 10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B. </a:t>
            </a:r>
            <a:r>
              <a:rPr lang="fr-FR" sz="3200" dirty="0"/>
              <a:t>Environ 60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C. </a:t>
            </a:r>
            <a:r>
              <a:rPr lang="fr-FR" sz="3200" dirty="0"/>
              <a:t>Environ 1 kilogramme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C72413E-739F-9841-B47B-1614B8EA50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9" t="22322" r="14381" b="29393"/>
          <a:stretch/>
        </p:blipFill>
        <p:spPr>
          <a:xfrm>
            <a:off x="3239589" y="1351233"/>
            <a:ext cx="1982463" cy="199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49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19E5FE-608E-1D42-5EEC-A9434F330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C5EC91-B82B-86ED-B549-68587BE1E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B8F0BE-D8C3-0E9E-88A8-7D38FE1A7E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ADDF15F-71A4-3527-8F4C-75BF68D4C183}"/>
              </a:ext>
            </a:extLst>
          </p:cNvPr>
          <p:cNvSpPr txBox="1"/>
          <p:nvPr/>
        </p:nvSpPr>
        <p:spPr>
          <a:xfrm>
            <a:off x="2694163" y="3518262"/>
            <a:ext cx="4525243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A. </a:t>
            </a:r>
            <a:r>
              <a:rPr lang="fr-FR" sz="3200" dirty="0"/>
              <a:t>Environ 10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B. </a:t>
            </a:r>
            <a:r>
              <a:rPr lang="fr-FR" sz="3200" dirty="0"/>
              <a:t>Environ 60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C. </a:t>
            </a:r>
            <a:r>
              <a:rPr lang="fr-FR" sz="3200" dirty="0"/>
              <a:t>Environ 1 kilogramme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4440FF15-9CE0-C4EA-A4BA-685396611C44}"/>
              </a:ext>
            </a:extLst>
          </p:cNvPr>
          <p:cNvSpPr/>
          <p:nvPr/>
        </p:nvSpPr>
        <p:spPr>
          <a:xfrm>
            <a:off x="2600960" y="4336867"/>
            <a:ext cx="586377" cy="72055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DFB451F-6EAC-C087-C697-240838F6DF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9" t="22322" r="14381" b="29393"/>
          <a:stretch/>
        </p:blipFill>
        <p:spPr>
          <a:xfrm>
            <a:off x="3239589" y="1351233"/>
            <a:ext cx="1982463" cy="199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90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D6C68C-9A96-596E-2422-3FC90C1641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8AF0B4-4658-6304-BBB9-87271EC88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Combien pèse un sachet de thé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4F86DE-B85B-714E-DF62-3F3EC8CAA4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B58E3CA-A81C-E2C8-7DF4-61E9E96AC7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418" y="1551601"/>
            <a:ext cx="1723557" cy="187739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95E30A4-E624-A8F8-7C63-15C9442CA174}"/>
              </a:ext>
            </a:extLst>
          </p:cNvPr>
          <p:cNvSpPr txBox="1"/>
          <p:nvPr/>
        </p:nvSpPr>
        <p:spPr>
          <a:xfrm>
            <a:off x="2694163" y="3518262"/>
            <a:ext cx="4525243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A. </a:t>
            </a:r>
            <a:r>
              <a:rPr lang="fr-FR" sz="3200" dirty="0"/>
              <a:t>Moins de 5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B. </a:t>
            </a:r>
            <a:r>
              <a:rPr lang="fr-FR" sz="3200" dirty="0"/>
              <a:t>Environ 100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C. </a:t>
            </a:r>
            <a:r>
              <a:rPr lang="fr-FR" sz="3200" dirty="0"/>
              <a:t>Environ 1 kilogramme</a:t>
            </a:r>
          </a:p>
        </p:txBody>
      </p:sp>
    </p:spTree>
    <p:extLst>
      <p:ext uri="{BB962C8B-B14F-4D97-AF65-F5344CB8AC3E}">
        <p14:creationId xmlns:p14="http://schemas.microsoft.com/office/powerpoint/2010/main" val="1095266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C3E1B0-6A7F-AAB5-EA32-0CD2A851D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C2D468-90AA-99CA-32CB-102EA00C8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11D918-7E95-633C-B08A-4B0BB1190D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457CE9C-0313-CA5D-D156-3A2300916A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418" y="1551601"/>
            <a:ext cx="1723557" cy="187739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2AB58D5-A0FB-593D-636F-5BCFACA5A75F}"/>
              </a:ext>
            </a:extLst>
          </p:cNvPr>
          <p:cNvSpPr txBox="1"/>
          <p:nvPr/>
        </p:nvSpPr>
        <p:spPr>
          <a:xfrm>
            <a:off x="2694163" y="3518262"/>
            <a:ext cx="4525243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A. </a:t>
            </a:r>
            <a:r>
              <a:rPr lang="fr-FR" sz="3200" dirty="0"/>
              <a:t>Moins de 5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B. </a:t>
            </a:r>
            <a:r>
              <a:rPr lang="fr-FR" sz="3200" dirty="0"/>
              <a:t>Environ 100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C. </a:t>
            </a:r>
            <a:r>
              <a:rPr lang="fr-FR" sz="3200" dirty="0"/>
              <a:t>Environ 1 kilogramme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DA4E0768-C4D5-12E6-0811-DFD79B8CE79C}"/>
              </a:ext>
            </a:extLst>
          </p:cNvPr>
          <p:cNvSpPr/>
          <p:nvPr/>
        </p:nvSpPr>
        <p:spPr>
          <a:xfrm>
            <a:off x="2627086" y="3605347"/>
            <a:ext cx="586377" cy="72055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11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5B7B1B-CB8A-9422-C856-BB8FA7DA1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32F485-21F1-ADA2-899D-FF4B75DB4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Combien pèse un paquet de sucre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5559AC3-5BA6-335B-77B4-CAB1B02038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7F9CCC5-82C3-6FA7-25E6-17E9146C04FB}"/>
              </a:ext>
            </a:extLst>
          </p:cNvPr>
          <p:cNvSpPr txBox="1"/>
          <p:nvPr/>
        </p:nvSpPr>
        <p:spPr>
          <a:xfrm>
            <a:off x="2694163" y="3518262"/>
            <a:ext cx="4525243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A. </a:t>
            </a:r>
            <a:r>
              <a:rPr lang="fr-FR" sz="3200" dirty="0"/>
              <a:t>Environ 50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B. </a:t>
            </a:r>
            <a:r>
              <a:rPr lang="fr-FR" sz="3200" dirty="0"/>
              <a:t>Environ 250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C. </a:t>
            </a:r>
            <a:r>
              <a:rPr lang="fr-FR" sz="3200" dirty="0"/>
              <a:t>Environ 1 kilogramme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8DFDE88-477D-7591-A9D0-957878B03B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728" y="1395547"/>
            <a:ext cx="2122715" cy="212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298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F38ACC-4B15-27FD-00BB-CC9A543E88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0D1DA6-3A78-4D5D-87E0-BACEC8817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DEB8D6-8D57-1E4A-3F27-9D30560F67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D5F4324-EC49-252B-23D7-B7E7B6FB595B}"/>
              </a:ext>
            </a:extLst>
          </p:cNvPr>
          <p:cNvSpPr txBox="1"/>
          <p:nvPr/>
        </p:nvSpPr>
        <p:spPr>
          <a:xfrm>
            <a:off x="2694163" y="3518262"/>
            <a:ext cx="4525243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A. </a:t>
            </a:r>
            <a:r>
              <a:rPr lang="fr-FR" sz="3200" dirty="0"/>
              <a:t>Environ 50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B. </a:t>
            </a:r>
            <a:r>
              <a:rPr lang="fr-FR" sz="3200" dirty="0"/>
              <a:t>Environ 250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C. </a:t>
            </a:r>
            <a:r>
              <a:rPr lang="fr-FR" sz="3200" dirty="0"/>
              <a:t>Environ 1 kilogramme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75E779B-143D-C7B6-158C-4E8FE47D1537}"/>
              </a:ext>
            </a:extLst>
          </p:cNvPr>
          <p:cNvSpPr/>
          <p:nvPr/>
        </p:nvSpPr>
        <p:spPr>
          <a:xfrm>
            <a:off x="2600960" y="5029724"/>
            <a:ext cx="586377" cy="72055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5ABA97F-97DA-0B1F-F1BF-66366B31C0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728" y="1395547"/>
            <a:ext cx="2122715" cy="212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07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lourd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0C63630-BFE4-4C2D-EFE1-33FD0DE26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13713"/>
            <a:ext cx="7855354" cy="312436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F25BB04-766E-AE11-B658-7850A43C01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1116983" y="1413164"/>
            <a:ext cx="1603456" cy="140227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FD6647E-C8A6-0D45-A637-7CE56A6CCF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9"/>
          <a:stretch/>
        </p:blipFill>
        <p:spPr>
          <a:xfrm>
            <a:off x="6423562" y="2414649"/>
            <a:ext cx="1761506" cy="156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0C63630-BFE4-4C2D-EFE1-33FD0DE26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13713"/>
            <a:ext cx="7855354" cy="3124361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53D94691-3E9B-7898-847D-ABAE5EFC1709}"/>
              </a:ext>
            </a:extLst>
          </p:cNvPr>
          <p:cNvSpPr/>
          <p:nvPr/>
        </p:nvSpPr>
        <p:spPr>
          <a:xfrm>
            <a:off x="5892800" y="1536700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C148A54-93EC-FB56-3EF0-4DF24D567E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1116983" y="1413164"/>
            <a:ext cx="1603456" cy="140227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8610D3C-6875-78E9-1C19-33548BEB588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9"/>
          <a:stretch/>
        </p:blipFill>
        <p:spPr>
          <a:xfrm>
            <a:off x="6423562" y="2414649"/>
            <a:ext cx="1761506" cy="156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73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léger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BF4E03F-7E23-D4ED-B9FF-F8630FAF1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31139"/>
            <a:ext cx="7810901" cy="335297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FD6647E-C8A6-0D45-A637-7CE56A6CCF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9"/>
          <a:stretch/>
        </p:blipFill>
        <p:spPr>
          <a:xfrm>
            <a:off x="6423563" y="1110238"/>
            <a:ext cx="1761506" cy="156457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39C1F07-332F-EE5E-C697-6333368A9B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75"/>
          <a:stretch/>
        </p:blipFill>
        <p:spPr>
          <a:xfrm>
            <a:off x="1174694" y="1542424"/>
            <a:ext cx="1315165" cy="239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24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F57EBD0-B025-8B7A-386B-C14EEB337D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31139"/>
            <a:ext cx="7810901" cy="335297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28C254C-0C82-76BF-8D40-F100F06B182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9"/>
          <a:stretch/>
        </p:blipFill>
        <p:spPr>
          <a:xfrm>
            <a:off x="6423563" y="1110238"/>
            <a:ext cx="1761506" cy="15645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0FDCE2F-EC45-A243-060C-314571FA04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75"/>
          <a:stretch/>
        </p:blipFill>
        <p:spPr>
          <a:xfrm>
            <a:off x="1174694" y="1542424"/>
            <a:ext cx="1315165" cy="2394244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53D94691-3E9B-7898-847D-ABAE5EFC1709}"/>
              </a:ext>
            </a:extLst>
          </p:cNvPr>
          <p:cNvSpPr/>
          <p:nvPr/>
        </p:nvSpPr>
        <p:spPr>
          <a:xfrm>
            <a:off x="6373939" y="808590"/>
            <a:ext cx="1867536" cy="218399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5967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795932"/>
          </a:xfrm>
        </p:spPr>
        <p:txBody>
          <a:bodyPr>
            <a:normAutofit fontScale="90000"/>
          </a:bodyPr>
          <a:lstStyle/>
          <a:p>
            <a:r>
              <a:rPr lang="fr-FR" dirty="0"/>
              <a:t>Où dois-je ajouter une bouteille pour que la balance ne bouge pas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9B78FF-2A16-F6E7-C9C6-F8610761D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31139"/>
            <a:ext cx="7810901" cy="33529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A9C2C95-A2DC-4B44-A38B-4679CB5BF2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955440" y="2323605"/>
            <a:ext cx="1830314" cy="159525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C5F4CC4-37AF-8CAB-472D-60323511C8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6358247" y="1058883"/>
            <a:ext cx="1830314" cy="159525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B090382-1357-F9B9-E805-C61E739CFE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307769" y="2323605"/>
            <a:ext cx="1830314" cy="15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786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9B78FF-2A16-F6E7-C9C6-F8610761D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A9C2C95-A2DC-4B44-A38B-4679CB5BF2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477982" y="2315689"/>
            <a:ext cx="1830314" cy="159525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6C39FBA-10BC-0086-13FF-C5DF027D07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1228107" y="2315689"/>
            <a:ext cx="1830314" cy="159525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C5F4CC4-37AF-8CAB-472D-60323511C8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6358247" y="1047008"/>
            <a:ext cx="1830314" cy="1595252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3098E8A5-4435-C9B1-7C31-2676090F62D2}"/>
              </a:ext>
            </a:extLst>
          </p:cNvPr>
          <p:cNvSpPr/>
          <p:nvPr/>
        </p:nvSpPr>
        <p:spPr>
          <a:xfrm>
            <a:off x="469033" y="1412668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F535272-9E6B-5A1A-0841-E545C12A21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1870597" y="2306412"/>
            <a:ext cx="1830314" cy="15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859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795932"/>
          </a:xfrm>
        </p:spPr>
        <p:txBody>
          <a:bodyPr>
            <a:normAutofit fontScale="90000"/>
          </a:bodyPr>
          <a:lstStyle/>
          <a:p>
            <a:r>
              <a:rPr lang="fr-FR" dirty="0"/>
              <a:t>Où dois-je ajouter un sac pour que la balance soit vraiment à l’équilibre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5F4ADED-A79F-F0EA-90C3-ECA630663C7D}"/>
              </a:ext>
            </a:extLst>
          </p:cNvPr>
          <p:cNvSpPr/>
          <p:nvPr/>
        </p:nvSpPr>
        <p:spPr>
          <a:xfrm>
            <a:off x="4356727" y="3320978"/>
            <a:ext cx="609600" cy="184083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71FFD788-D081-CA9A-A2B3-7A51431F0BB2}"/>
              </a:ext>
            </a:extLst>
          </p:cNvPr>
          <p:cNvSpPr/>
          <p:nvPr/>
        </p:nvSpPr>
        <p:spPr>
          <a:xfrm>
            <a:off x="4627881" y="3320977"/>
            <a:ext cx="338447" cy="1840831"/>
          </a:xfrm>
          <a:prstGeom prst="roundRect">
            <a:avLst>
              <a:gd name="adj" fmla="val 2485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D1BD897A-BEA1-8DF7-1074-DDFFAFF856EB}"/>
              </a:ext>
            </a:extLst>
          </p:cNvPr>
          <p:cNvSpPr/>
          <p:nvPr/>
        </p:nvSpPr>
        <p:spPr>
          <a:xfrm>
            <a:off x="1328520" y="5101234"/>
            <a:ext cx="6745185" cy="670716"/>
          </a:xfrm>
          <a:prstGeom prst="roundRect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54C7AA1-BC07-A598-CBF8-4990FA6F2689}"/>
              </a:ext>
            </a:extLst>
          </p:cNvPr>
          <p:cNvSpPr/>
          <p:nvPr/>
        </p:nvSpPr>
        <p:spPr>
          <a:xfrm>
            <a:off x="1328520" y="5320659"/>
            <a:ext cx="6745185" cy="548244"/>
          </a:xfrm>
          <a:prstGeom prst="roundRect">
            <a:avLst>
              <a:gd name="adj" fmla="val 28941"/>
            </a:avLst>
          </a:prstGeom>
          <a:solidFill>
            <a:srgbClr val="6B472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2350690C-13F3-62DD-EE8A-706290954C80}"/>
              </a:ext>
            </a:extLst>
          </p:cNvPr>
          <p:cNvSpPr/>
          <p:nvPr/>
        </p:nvSpPr>
        <p:spPr>
          <a:xfrm rot="5400000">
            <a:off x="4616499" y="1330035"/>
            <a:ext cx="169224" cy="5562602"/>
          </a:xfrm>
          <a:prstGeom prst="roundRect">
            <a:avLst>
              <a:gd name="adj" fmla="val 2485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rganigramme : Délai 11">
            <a:extLst>
              <a:ext uri="{FF2B5EF4-FFF2-40B4-BE49-F238E27FC236}">
                <a16:creationId xmlns:a16="http://schemas.microsoft.com/office/drawing/2014/main" id="{578ACD2C-64CF-C846-47FA-810D1F6B74F3}"/>
              </a:ext>
            </a:extLst>
          </p:cNvPr>
          <p:cNvSpPr/>
          <p:nvPr/>
        </p:nvSpPr>
        <p:spPr>
          <a:xfrm rot="5400000">
            <a:off x="1539800" y="3895835"/>
            <a:ext cx="760021" cy="593767"/>
          </a:xfrm>
          <a:prstGeom prst="flowChartDelay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Délai 12">
            <a:extLst>
              <a:ext uri="{FF2B5EF4-FFF2-40B4-BE49-F238E27FC236}">
                <a16:creationId xmlns:a16="http://schemas.microsoft.com/office/drawing/2014/main" id="{2E73221D-1CC5-F81A-28A3-0C5E3EF35AEC}"/>
              </a:ext>
            </a:extLst>
          </p:cNvPr>
          <p:cNvSpPr/>
          <p:nvPr/>
        </p:nvSpPr>
        <p:spPr>
          <a:xfrm rot="5400000">
            <a:off x="7018115" y="3811522"/>
            <a:ext cx="760021" cy="593767"/>
          </a:xfrm>
          <a:prstGeom prst="flowChartDelay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rganigramme : Délai 13">
            <a:extLst>
              <a:ext uri="{FF2B5EF4-FFF2-40B4-BE49-F238E27FC236}">
                <a16:creationId xmlns:a16="http://schemas.microsoft.com/office/drawing/2014/main" id="{1ACD3B6C-454A-1A8F-514C-00C6915496D1}"/>
              </a:ext>
            </a:extLst>
          </p:cNvPr>
          <p:cNvSpPr/>
          <p:nvPr/>
        </p:nvSpPr>
        <p:spPr>
          <a:xfrm rot="5400000">
            <a:off x="1773718" y="2692281"/>
            <a:ext cx="292180" cy="2229581"/>
          </a:xfrm>
          <a:prstGeom prst="flowChartDelay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429B278-03F1-D2DC-9D76-A5A84020DC9E}"/>
              </a:ext>
            </a:extLst>
          </p:cNvPr>
          <p:cNvSpPr/>
          <p:nvPr/>
        </p:nvSpPr>
        <p:spPr>
          <a:xfrm>
            <a:off x="1727824" y="4015060"/>
            <a:ext cx="383969" cy="38396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104DF0-BD8E-59B7-7618-E480A71C03D2}"/>
              </a:ext>
            </a:extLst>
          </p:cNvPr>
          <p:cNvSpPr/>
          <p:nvPr/>
        </p:nvSpPr>
        <p:spPr>
          <a:xfrm>
            <a:off x="7211260" y="3974332"/>
            <a:ext cx="383969" cy="38396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D91B6A7E-D4CE-89C0-9CB3-1992518CB867}"/>
              </a:ext>
            </a:extLst>
          </p:cNvPr>
          <p:cNvSpPr/>
          <p:nvPr/>
        </p:nvSpPr>
        <p:spPr>
          <a:xfrm>
            <a:off x="4455688" y="3906982"/>
            <a:ext cx="411678" cy="41167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CE581AAE-D555-F774-8E70-CBAB7427680C}"/>
              </a:ext>
            </a:extLst>
          </p:cNvPr>
          <p:cNvSpPr/>
          <p:nvPr/>
        </p:nvSpPr>
        <p:spPr>
          <a:xfrm>
            <a:off x="4539312" y="3986423"/>
            <a:ext cx="256308" cy="25630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Délai 18">
            <a:extLst>
              <a:ext uri="{FF2B5EF4-FFF2-40B4-BE49-F238E27FC236}">
                <a16:creationId xmlns:a16="http://schemas.microsoft.com/office/drawing/2014/main" id="{471ADB5F-DDD1-9104-FA81-90F622611CDC}"/>
              </a:ext>
            </a:extLst>
          </p:cNvPr>
          <p:cNvSpPr/>
          <p:nvPr/>
        </p:nvSpPr>
        <p:spPr>
          <a:xfrm rot="5400000">
            <a:off x="7252033" y="2686011"/>
            <a:ext cx="292180" cy="2229581"/>
          </a:xfrm>
          <a:prstGeom prst="flowChartDelay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04B7EAC-D0EE-BC20-E7B2-81CCE0F95B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588736" y="2276231"/>
            <a:ext cx="1603456" cy="1402278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ECBCF6E0-EED3-67BC-AA55-370EE4F2D9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1579403" y="2265645"/>
            <a:ext cx="1603456" cy="1402278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F56F22D0-CDA2-24BB-4B90-2498FF9187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6155403" y="2265645"/>
            <a:ext cx="1603456" cy="1402278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405E3E31-B74B-0A65-DBD6-154B1DAC2F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1104006" y="2227754"/>
            <a:ext cx="1603456" cy="140227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DB7E0580-8827-356E-B939-2C70CCE2E3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7101242" y="2277208"/>
            <a:ext cx="1603456" cy="1402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621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79593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567070AA-DC0F-8386-20A9-6C9DB711236B}"/>
              </a:ext>
            </a:extLst>
          </p:cNvPr>
          <p:cNvSpPr/>
          <p:nvPr/>
        </p:nvSpPr>
        <p:spPr>
          <a:xfrm>
            <a:off x="4356727" y="3320978"/>
            <a:ext cx="609600" cy="184083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EE7737F8-3BF2-38AA-A4FC-7F38CD4F8014}"/>
              </a:ext>
            </a:extLst>
          </p:cNvPr>
          <p:cNvSpPr/>
          <p:nvPr/>
        </p:nvSpPr>
        <p:spPr>
          <a:xfrm>
            <a:off x="4627881" y="3320977"/>
            <a:ext cx="338447" cy="1840831"/>
          </a:xfrm>
          <a:prstGeom prst="roundRect">
            <a:avLst>
              <a:gd name="adj" fmla="val 2485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7D8BD767-BBBB-E921-0401-13944A4AFBCC}"/>
              </a:ext>
            </a:extLst>
          </p:cNvPr>
          <p:cNvSpPr/>
          <p:nvPr/>
        </p:nvSpPr>
        <p:spPr>
          <a:xfrm>
            <a:off x="1328520" y="5101234"/>
            <a:ext cx="6745185" cy="670716"/>
          </a:xfrm>
          <a:prstGeom prst="roundRect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57622721-A46C-9DEB-5E4E-BB8E90731B79}"/>
              </a:ext>
            </a:extLst>
          </p:cNvPr>
          <p:cNvSpPr/>
          <p:nvPr/>
        </p:nvSpPr>
        <p:spPr>
          <a:xfrm>
            <a:off x="1328520" y="5320659"/>
            <a:ext cx="6745185" cy="548244"/>
          </a:xfrm>
          <a:prstGeom prst="roundRect">
            <a:avLst>
              <a:gd name="adj" fmla="val 28941"/>
            </a:avLst>
          </a:prstGeom>
          <a:solidFill>
            <a:srgbClr val="6B472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55523237-333E-BD0F-4B41-C2160946F0C4}"/>
              </a:ext>
            </a:extLst>
          </p:cNvPr>
          <p:cNvSpPr/>
          <p:nvPr/>
        </p:nvSpPr>
        <p:spPr>
          <a:xfrm rot="5400000">
            <a:off x="4616499" y="1330035"/>
            <a:ext cx="169224" cy="5562602"/>
          </a:xfrm>
          <a:prstGeom prst="roundRect">
            <a:avLst>
              <a:gd name="adj" fmla="val 2485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Organigramme : Délai 26">
            <a:extLst>
              <a:ext uri="{FF2B5EF4-FFF2-40B4-BE49-F238E27FC236}">
                <a16:creationId xmlns:a16="http://schemas.microsoft.com/office/drawing/2014/main" id="{04D28776-2A05-751E-D4AA-4D7AD334155B}"/>
              </a:ext>
            </a:extLst>
          </p:cNvPr>
          <p:cNvSpPr/>
          <p:nvPr/>
        </p:nvSpPr>
        <p:spPr>
          <a:xfrm rot="5400000">
            <a:off x="1539800" y="3895835"/>
            <a:ext cx="760021" cy="593767"/>
          </a:xfrm>
          <a:prstGeom prst="flowChartDelay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Organigramme : Délai 27">
            <a:extLst>
              <a:ext uri="{FF2B5EF4-FFF2-40B4-BE49-F238E27FC236}">
                <a16:creationId xmlns:a16="http://schemas.microsoft.com/office/drawing/2014/main" id="{37131E9A-1678-80DA-769D-E96523D4F031}"/>
              </a:ext>
            </a:extLst>
          </p:cNvPr>
          <p:cNvSpPr/>
          <p:nvPr/>
        </p:nvSpPr>
        <p:spPr>
          <a:xfrm rot="5400000">
            <a:off x="7018115" y="3811522"/>
            <a:ext cx="760021" cy="593767"/>
          </a:xfrm>
          <a:prstGeom prst="flowChartDelay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Délai 28">
            <a:extLst>
              <a:ext uri="{FF2B5EF4-FFF2-40B4-BE49-F238E27FC236}">
                <a16:creationId xmlns:a16="http://schemas.microsoft.com/office/drawing/2014/main" id="{A05E4D74-57E2-22C2-84E8-5118F4DF31A7}"/>
              </a:ext>
            </a:extLst>
          </p:cNvPr>
          <p:cNvSpPr/>
          <p:nvPr/>
        </p:nvSpPr>
        <p:spPr>
          <a:xfrm rot="5400000">
            <a:off x="1773718" y="2692281"/>
            <a:ext cx="292180" cy="2229581"/>
          </a:xfrm>
          <a:prstGeom prst="flowChartDelay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93D0B29-3218-F4DD-DA11-D976309B4FDA}"/>
              </a:ext>
            </a:extLst>
          </p:cNvPr>
          <p:cNvSpPr/>
          <p:nvPr/>
        </p:nvSpPr>
        <p:spPr>
          <a:xfrm>
            <a:off x="1727824" y="4015060"/>
            <a:ext cx="383969" cy="38396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E0F9233-E792-BF77-0D44-DA6C715DB5C3}"/>
              </a:ext>
            </a:extLst>
          </p:cNvPr>
          <p:cNvSpPr/>
          <p:nvPr/>
        </p:nvSpPr>
        <p:spPr>
          <a:xfrm>
            <a:off x="7211260" y="3974332"/>
            <a:ext cx="383969" cy="38396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C826C83A-ABE1-6CDE-E5E6-2946A9D3C342}"/>
              </a:ext>
            </a:extLst>
          </p:cNvPr>
          <p:cNvSpPr/>
          <p:nvPr/>
        </p:nvSpPr>
        <p:spPr>
          <a:xfrm>
            <a:off x="4455688" y="3906982"/>
            <a:ext cx="411678" cy="41167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2F480B6D-B06B-5919-0AAA-727F785DC27C}"/>
              </a:ext>
            </a:extLst>
          </p:cNvPr>
          <p:cNvSpPr/>
          <p:nvPr/>
        </p:nvSpPr>
        <p:spPr>
          <a:xfrm>
            <a:off x="4539312" y="3986423"/>
            <a:ext cx="256308" cy="25630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Organigramme : Délai 33">
            <a:extLst>
              <a:ext uri="{FF2B5EF4-FFF2-40B4-BE49-F238E27FC236}">
                <a16:creationId xmlns:a16="http://schemas.microsoft.com/office/drawing/2014/main" id="{B8B8F713-ADEB-F291-813F-BE290A547200}"/>
              </a:ext>
            </a:extLst>
          </p:cNvPr>
          <p:cNvSpPr/>
          <p:nvPr/>
        </p:nvSpPr>
        <p:spPr>
          <a:xfrm rot="5400000">
            <a:off x="7252033" y="2686011"/>
            <a:ext cx="292180" cy="2229581"/>
          </a:xfrm>
          <a:prstGeom prst="flowChartDelay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1AE75794-E670-516B-E487-85DC5786DD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631086" y="2280922"/>
            <a:ext cx="1603456" cy="1402278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0DFDDA89-6BD8-6BD8-CF66-876CCE03FF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1564195" y="2293484"/>
            <a:ext cx="1603456" cy="1402278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22DC2FC7-8FB0-06EF-0F27-B71D53C037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6155403" y="2265645"/>
            <a:ext cx="1603456" cy="1402278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DAD18E4D-EA63-F056-8899-D32766BCBE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1139495" y="2271573"/>
            <a:ext cx="1603456" cy="1402278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FD67419A-351F-80DE-BB45-909D73AEBE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7101242" y="2277208"/>
            <a:ext cx="1603456" cy="1402278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DF5A69F1-9B8B-0FFF-8F0E-D2D3ACD06A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6680684" y="2277208"/>
            <a:ext cx="1603456" cy="1402278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810E672E-6C17-09A2-4883-57021A20A572}"/>
              </a:ext>
            </a:extLst>
          </p:cNvPr>
          <p:cNvSpPr/>
          <p:nvPr/>
        </p:nvSpPr>
        <p:spPr>
          <a:xfrm>
            <a:off x="6826047" y="2185060"/>
            <a:ext cx="1353370" cy="169231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213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797</TotalTime>
  <Words>199</Words>
  <Application>Microsoft Office PowerPoint</Application>
  <PresentationFormat>Affichage à l'écran (4:3)</PresentationFormat>
  <Paragraphs>58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Quel est l’objet le plus lourd ? </vt:lpstr>
      <vt:lpstr>Correction</vt:lpstr>
      <vt:lpstr>Quel est l’objet le plus léger ? </vt:lpstr>
      <vt:lpstr>Correction</vt:lpstr>
      <vt:lpstr>Où dois-je ajouter une bouteille pour que la balance ne bouge pas ? </vt:lpstr>
      <vt:lpstr>Correction</vt:lpstr>
      <vt:lpstr>Où dois-je ajouter un sac pour que la balance soit vraiment à l’équilibre ?</vt:lpstr>
      <vt:lpstr>Correction</vt:lpstr>
      <vt:lpstr>Est-ce possible ? Pourquoi ? </vt:lpstr>
      <vt:lpstr>Correction : impossible ! </vt:lpstr>
      <vt:lpstr>Présentation PowerPoint</vt:lpstr>
      <vt:lpstr>Combien pèse une balle de tennis ? </vt:lpstr>
      <vt:lpstr>Correction</vt:lpstr>
      <vt:lpstr>Combien pèse un sachet de thé ? </vt:lpstr>
      <vt:lpstr>Correction</vt:lpstr>
      <vt:lpstr>Combien pèse un paquet de sucre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68</cp:revision>
  <dcterms:created xsi:type="dcterms:W3CDTF">2023-02-07T14:55:57Z</dcterms:created>
  <dcterms:modified xsi:type="dcterms:W3CDTF">2026-02-04T16:11:32Z</dcterms:modified>
</cp:coreProperties>
</file>